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256" r:id="rId2"/>
    <p:sldId id="330" r:id="rId3"/>
    <p:sldId id="331" r:id="rId4"/>
    <p:sldId id="332" r:id="rId5"/>
    <p:sldId id="334" r:id="rId6"/>
    <p:sldId id="333" r:id="rId7"/>
    <p:sldId id="335" r:id="rId8"/>
    <p:sldId id="336" r:id="rId9"/>
    <p:sldId id="373" r:id="rId10"/>
    <p:sldId id="337" r:id="rId11"/>
    <p:sldId id="358" r:id="rId12"/>
    <p:sldId id="359" r:id="rId13"/>
    <p:sldId id="360" r:id="rId14"/>
    <p:sldId id="338" r:id="rId15"/>
    <p:sldId id="361" r:id="rId16"/>
    <p:sldId id="340" r:id="rId17"/>
    <p:sldId id="341" r:id="rId18"/>
    <p:sldId id="342" r:id="rId19"/>
    <p:sldId id="343" r:id="rId20"/>
    <p:sldId id="364" r:id="rId21"/>
    <p:sldId id="344" r:id="rId22"/>
    <p:sldId id="345" r:id="rId23"/>
    <p:sldId id="366" r:id="rId24"/>
    <p:sldId id="365" r:id="rId25"/>
    <p:sldId id="362" r:id="rId26"/>
    <p:sldId id="363" r:id="rId27"/>
    <p:sldId id="367" r:id="rId28"/>
    <p:sldId id="368" r:id="rId29"/>
    <p:sldId id="369" r:id="rId30"/>
    <p:sldId id="347" r:id="rId31"/>
    <p:sldId id="348" r:id="rId32"/>
    <p:sldId id="346" r:id="rId33"/>
    <p:sldId id="349" r:id="rId34"/>
    <p:sldId id="350" r:id="rId35"/>
    <p:sldId id="370" r:id="rId36"/>
    <p:sldId id="351" r:id="rId37"/>
    <p:sldId id="352" r:id="rId38"/>
    <p:sldId id="353" r:id="rId39"/>
    <p:sldId id="354" r:id="rId40"/>
    <p:sldId id="371" r:id="rId41"/>
    <p:sldId id="355" r:id="rId42"/>
    <p:sldId id="356" r:id="rId43"/>
    <p:sldId id="357" r:id="rId44"/>
    <p:sldId id="372" r:id="rId45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718" autoAdjust="0"/>
  </p:normalViewPr>
  <p:slideViewPr>
    <p:cSldViewPr>
      <p:cViewPr varScale="1">
        <p:scale>
          <a:sx n="89" d="100"/>
          <a:sy n="89" d="100"/>
        </p:scale>
        <p:origin x="822" y="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51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https://www.devopsschool.com/blog/what-is-bearer-token-and-how-it-works/ (June 2021)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64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msdo-e21/resources/authentication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78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Microservices and DevOps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DevOps and Container Technology</a:t>
            </a:r>
          </a:p>
          <a:p>
            <a:pPr>
              <a:defRPr/>
            </a:pPr>
            <a:r>
              <a:rPr lang="en-US" sz="2000" dirty="0"/>
              <a:t>Security 101 - Authorization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1600" dirty="0"/>
              <a:t>Henrik Bærbak Christensen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9F667-737B-4E73-AFCD-F27323706C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Authentication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2866D-68AD-4CDA-BE8D-68396A5A0F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OAuth 2 Dance</a:t>
            </a:r>
          </a:p>
          <a:p>
            <a:r>
              <a:rPr lang="en-US" dirty="0"/>
              <a:t>It is a </a:t>
            </a:r>
            <a:r>
              <a:rPr lang="en-US" i="1" dirty="0"/>
              <a:t>protocol</a:t>
            </a:r>
            <a:r>
              <a:rPr lang="en-US" dirty="0"/>
              <a:t> !</a:t>
            </a:r>
          </a:p>
          <a:p>
            <a:r>
              <a:rPr lang="en-US" dirty="0"/>
              <a:t>And it is a HTTP protocol…</a:t>
            </a:r>
          </a:p>
        </p:txBody>
      </p:sp>
    </p:spTree>
    <p:extLst>
      <p:ext uri="{BB962C8B-B14F-4D97-AF65-F5344CB8AC3E}">
        <p14:creationId xmlns:p14="http://schemas.microsoft.com/office/powerpoint/2010/main" val="1039275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6F431-64D1-44D3-992E-BBA9E2FB7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53845-E7FD-43E6-A511-E1B481616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terms takes a bit of getting-used-to…</a:t>
            </a:r>
          </a:p>
          <a:p>
            <a:r>
              <a:rPr lang="en-US" dirty="0"/>
              <a:t>Resource Owner</a:t>
            </a:r>
          </a:p>
          <a:p>
            <a:pPr lvl="1"/>
            <a:r>
              <a:rPr lang="en-US" dirty="0"/>
              <a:t>That is me </a:t>
            </a:r>
          </a:p>
          <a:p>
            <a:r>
              <a:rPr lang="en-US" dirty="0"/>
              <a:t>Protected Resource</a:t>
            </a:r>
          </a:p>
          <a:p>
            <a:pPr lvl="1"/>
            <a:r>
              <a:rPr lang="en-US" dirty="0"/>
              <a:t>That is my bank account</a:t>
            </a:r>
          </a:p>
          <a:p>
            <a:r>
              <a:rPr lang="en-US" dirty="0"/>
              <a:t>Client</a:t>
            </a:r>
          </a:p>
          <a:p>
            <a:pPr lvl="1"/>
            <a:r>
              <a:rPr lang="en-US" dirty="0"/>
              <a:t>That is the bank’s web site</a:t>
            </a:r>
          </a:p>
          <a:p>
            <a:r>
              <a:rPr lang="en-US" dirty="0"/>
              <a:t>Authorization Server</a:t>
            </a:r>
          </a:p>
          <a:p>
            <a:pPr lvl="1"/>
            <a:r>
              <a:rPr lang="en-US" dirty="0"/>
              <a:t>That is </a:t>
            </a:r>
            <a:r>
              <a:rPr lang="en-US" dirty="0" err="1"/>
              <a:t>NemID</a:t>
            </a:r>
            <a:r>
              <a:rPr lang="en-US" dirty="0"/>
              <a:t> or 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1BDD8-10D5-4B8D-82FE-ECA37EF9C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BA385-5F10-4840-BF60-ED824AB12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96E2E-1D34-4C84-932B-32246CC31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255DA3-972B-4528-A930-2109C91ED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5" y="1681719"/>
            <a:ext cx="4410075" cy="30884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016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6C114-18BA-4B30-80FC-148E5B259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6D43A-890E-4EC4-B031-9319713C3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need access to my </a:t>
            </a:r>
            <a:r>
              <a:rPr lang="en-US" dirty="0" err="1"/>
              <a:t>BitBucket</a:t>
            </a:r>
            <a:r>
              <a:rPr lang="en-US" dirty="0"/>
              <a:t> account</a:t>
            </a:r>
          </a:p>
          <a:p>
            <a:r>
              <a:rPr lang="en-US" dirty="0"/>
              <a:t>Who is who here?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ABCF3-61E9-433B-8A15-1CAFB7EE1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73955-CC9D-489C-9B43-8AD3EF9A4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FC4D3-2914-4651-B0C3-0846C928C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F5CE3584-72C3-4DE9-ADDC-3F75C16B2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62533" y="2400300"/>
            <a:ext cx="2314933" cy="276807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B7A44B-689B-4B0F-B539-478560175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1708" y="1840441"/>
            <a:ext cx="2126535" cy="3430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E5F1FC-321A-4137-AE5D-E6F99B7A4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324100"/>
            <a:ext cx="3276600" cy="2294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7522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753FF-6F30-4F76-9A2F-C524CC464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Helicopter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D6151-6B47-46E3-830D-09FDC4F6BE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1AFA1-F74C-46CB-BDF2-3EDA465A5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F519E-47C2-47B5-ADE1-4D23B830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FF509-18E1-445E-BD3C-C51103116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A545E7-9A71-48AB-A518-07616F796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301" y="990600"/>
            <a:ext cx="4965299" cy="4076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BB441A-4B2F-4DAA-90FE-055C6D14F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171700"/>
            <a:ext cx="4122901" cy="1219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2240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1C58-0063-47F4-BD1C-EC51C46A2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B9438-34FA-488F-B42E-94F7DE5B4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the details…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the </a:t>
            </a:r>
            <a:r>
              <a:rPr lang="en-US" i="1" dirty="0"/>
              <a:t>redirects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OAuth is a protocol relying</a:t>
            </a:r>
            <a:br>
              <a:rPr lang="en-US" dirty="0"/>
            </a:br>
            <a:r>
              <a:rPr lang="en-US" dirty="0"/>
              <a:t>on the web and HTTP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1193E-072E-41B3-A13A-587D0608D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F4910-610F-494A-96F0-6CD1132EA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374FD-8E60-4A2C-B73A-C6F58A4AD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A1C413-C907-4BA8-8CF1-73102594A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8100"/>
            <a:ext cx="4078285" cy="556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84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00CA-2E1B-42D1-A282-D0FB94D767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Details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830D92-0804-4D69-BF08-AFBB67611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3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8CAE-5288-4D0E-B072-8EEB592DE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Authorization Grant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7A247-C3C6-4DF0-B1ED-449887B2C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OAuth Dance</a:t>
            </a:r>
          </a:p>
          <a:p>
            <a:pPr lvl="1"/>
            <a:r>
              <a:rPr lang="en-US" dirty="0"/>
              <a:t>Press ‘login’ </a:t>
            </a:r>
            <a:br>
              <a:rPr lang="en-US" dirty="0"/>
            </a:br>
            <a:r>
              <a:rPr lang="en-US" dirty="0"/>
              <a:t>make a </a:t>
            </a:r>
            <a:r>
              <a:rPr lang="en-US" i="1" dirty="0"/>
              <a:t>redirect</a:t>
            </a:r>
            <a:br>
              <a:rPr lang="en-US" dirty="0"/>
            </a:br>
            <a:r>
              <a:rPr lang="en-US" dirty="0"/>
              <a:t>as answer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Forcing my browser</a:t>
            </a:r>
            <a:br>
              <a:rPr lang="en-US" dirty="0"/>
            </a:br>
            <a:r>
              <a:rPr lang="en-US" dirty="0"/>
              <a:t>to …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EC800-24FC-40A4-B901-E99BA9C63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95660-2D9E-4270-9C7C-69DA887E9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60227-9F2F-4DC9-914A-7AF1DF1A4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8F051A-325B-41CF-96A2-22571DE5E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953784"/>
            <a:ext cx="4571887" cy="41529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F0DA37-9680-4490-9CED-20F109FC208C}"/>
              </a:ext>
            </a:extLst>
          </p:cNvPr>
          <p:cNvSpPr/>
          <p:nvPr/>
        </p:nvSpPr>
        <p:spPr>
          <a:xfrm>
            <a:off x="304800" y="3619500"/>
            <a:ext cx="2971800" cy="1295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 the code:</a:t>
            </a:r>
          </a:p>
          <a:p>
            <a:pPr algn="ctr"/>
            <a:r>
              <a:rPr lang="en-US" dirty="0"/>
              <a:t>9000 is the client</a:t>
            </a:r>
          </a:p>
          <a:p>
            <a:pPr algn="ctr"/>
            <a:r>
              <a:rPr lang="en-US" dirty="0"/>
              <a:t>9001 is the </a:t>
            </a:r>
            <a:r>
              <a:rPr lang="en-US" dirty="0" err="1"/>
              <a:t>AuthSvr</a:t>
            </a:r>
            <a:endParaRPr lang="en-US" dirty="0"/>
          </a:p>
          <a:p>
            <a:pPr algn="ctr"/>
            <a:r>
              <a:rPr lang="en-US" dirty="0"/>
              <a:t>9002 is Protected Resource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96ED8E-859D-4F0D-A683-7707654E2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9" y="1917700"/>
            <a:ext cx="740121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93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09ED0-7F5D-4E12-9301-CDCC934D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EFE78-7C71-4D5A-ADD4-AFE54BC66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… load the login page</a:t>
            </a:r>
          </a:p>
          <a:p>
            <a:pPr lvl="1"/>
            <a:r>
              <a:rPr lang="en-US" dirty="0"/>
              <a:t>Follow the requested redirect to the </a:t>
            </a:r>
            <a:r>
              <a:rPr lang="en-US" dirty="0" err="1"/>
              <a:t>AuthServer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Now the resource owner logs in…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A79BA-AFC3-42B8-A665-D8BE2EAC3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184AF-898C-46F6-875D-2C79EAA2A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8C195-0D82-4D84-8E57-4E9DEAE7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0E7119-6084-4320-A789-57604E877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90700"/>
            <a:ext cx="6343650" cy="1733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6424F0-4A92-49AB-90BB-96CDB95AE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771" y="3242153"/>
            <a:ext cx="3248729" cy="2471737"/>
          </a:xfrm>
          <a:prstGeom prst="rect">
            <a:avLst/>
          </a:prstGeom>
        </p:spPr>
      </p:pic>
      <p:pic>
        <p:nvPicPr>
          <p:cNvPr id="9" name="Content Placeholder 9">
            <a:extLst>
              <a:ext uri="{FF2B5EF4-FFF2-40B4-BE49-F238E27FC236}">
                <a16:creationId xmlns:a16="http://schemas.microsoft.com/office/drawing/2014/main" id="{A1E6F194-DA6E-4DEF-B4F4-35101D318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386628" y="1054365"/>
            <a:ext cx="1231592" cy="147267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532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F70CC-C933-4B12-BAC2-3D267DD72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85868-ED4E-4EA7-AE9F-825A9FD20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AuthSrv</a:t>
            </a:r>
            <a:r>
              <a:rPr lang="en-US" dirty="0"/>
              <a:t> redirect user </a:t>
            </a:r>
            <a:r>
              <a:rPr lang="en-US" i="1" dirty="0"/>
              <a:t>back</a:t>
            </a:r>
            <a:r>
              <a:rPr lang="en-US" dirty="0"/>
              <a:t> to client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 forcing the browser to request the client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… on the client’s /callback route</a:t>
            </a:r>
          </a:p>
          <a:p>
            <a:pPr lvl="1"/>
            <a:r>
              <a:rPr lang="en-US" dirty="0"/>
              <a:t>(which must be defined for client to be OAuth compliant…)</a:t>
            </a:r>
          </a:p>
          <a:p>
            <a:r>
              <a:rPr lang="en-US" dirty="0"/>
              <a:t>The </a:t>
            </a:r>
            <a:r>
              <a:rPr lang="en-US" i="1" dirty="0"/>
              <a:t>authorization code</a:t>
            </a:r>
            <a:r>
              <a:rPr lang="en-US" dirty="0"/>
              <a:t> is a one-time token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825DC-9C50-42E7-AB1E-0E067820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70312-8065-4933-AEED-A76F6F963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272D1-1A83-4E9A-B07F-C5584E973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72FAAC-BF2F-47C8-B49F-9A400D38F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09700"/>
            <a:ext cx="6810375" cy="752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86F316-8F6F-4BD2-BC0D-B2DDA51BE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901950"/>
            <a:ext cx="6600825" cy="5429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44013F1-5BE8-4195-A06C-CFCAD3433CE5}"/>
              </a:ext>
            </a:extLst>
          </p:cNvPr>
          <p:cNvSpPr/>
          <p:nvPr/>
        </p:nvSpPr>
        <p:spPr>
          <a:xfrm>
            <a:off x="5029200" y="1638300"/>
            <a:ext cx="1295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91754C-BF47-411B-A2F3-5806CB56BAEB}"/>
              </a:ext>
            </a:extLst>
          </p:cNvPr>
          <p:cNvSpPr/>
          <p:nvPr/>
        </p:nvSpPr>
        <p:spPr>
          <a:xfrm>
            <a:off x="5791200" y="1257300"/>
            <a:ext cx="2286000" cy="3048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Authorization code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C69819-001F-4501-B44D-215E5117FA43}"/>
              </a:ext>
            </a:extLst>
          </p:cNvPr>
          <p:cNvSpPr/>
          <p:nvPr/>
        </p:nvSpPr>
        <p:spPr>
          <a:xfrm>
            <a:off x="2057400" y="2933700"/>
            <a:ext cx="12954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09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35E58-D4CE-4877-A854-7235D7E00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</a:t>
            </a:r>
            <a:r>
              <a:rPr lang="en-US" dirty="0" err="1"/>
              <a:t>AuthSrv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AB1FB-C917-4A2E-94A1-FF62B3001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 presents ‘auth code’</a:t>
            </a:r>
            <a:br>
              <a:rPr lang="en-US" dirty="0"/>
            </a:br>
            <a:r>
              <a:rPr lang="en-US" dirty="0"/>
              <a:t>to </a:t>
            </a:r>
            <a:r>
              <a:rPr lang="en-US" dirty="0" err="1"/>
              <a:t>AuthSrv</a:t>
            </a:r>
            <a:r>
              <a:rPr lang="en-US" dirty="0"/>
              <a:t> using POST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 The client also presents</a:t>
            </a:r>
            <a:br>
              <a:rPr lang="en-US" dirty="0"/>
            </a:br>
            <a:r>
              <a:rPr lang="en-US" dirty="0"/>
              <a:t>its </a:t>
            </a:r>
            <a:r>
              <a:rPr lang="en-US" i="1" dirty="0"/>
              <a:t>own</a:t>
            </a:r>
            <a:r>
              <a:rPr lang="en-US" dirty="0"/>
              <a:t> credentials   , so the</a:t>
            </a:r>
            <a:br>
              <a:rPr lang="en-US" dirty="0"/>
            </a:br>
            <a:r>
              <a:rPr lang="en-US" dirty="0" err="1"/>
              <a:t>AuthSrv</a:t>
            </a:r>
            <a:r>
              <a:rPr lang="en-US" dirty="0"/>
              <a:t> can ensure it is talking with a valid client</a:t>
            </a:r>
          </a:p>
          <a:p>
            <a:pPr lvl="1"/>
            <a:r>
              <a:rPr lang="en-US" dirty="0"/>
              <a:t>I.e. the client app must in advance be registered in the </a:t>
            </a:r>
            <a:r>
              <a:rPr lang="en-US" dirty="0" err="1"/>
              <a:t>AuthSrv</a:t>
            </a:r>
            <a:r>
              <a:rPr lang="en-US" dirty="0"/>
              <a:t>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90E75-15DF-42FC-89C6-FE39D524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450E1-F87D-40FA-A59A-46B95443C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060B8-EE4F-46F3-B1BB-C49D3D9AE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13B857-8912-40B9-A6CA-75895EBC3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181099"/>
            <a:ext cx="3114675" cy="27353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092D59-9C60-408B-9848-7E89F6E23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163" y="1973451"/>
            <a:ext cx="4387881" cy="115069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BE579CD-2D14-4A70-9EA9-77FFFF7CCBAD}"/>
              </a:ext>
            </a:extLst>
          </p:cNvPr>
          <p:cNvSpPr/>
          <p:nvPr/>
        </p:nvSpPr>
        <p:spPr>
          <a:xfrm>
            <a:off x="3733800" y="2857500"/>
            <a:ext cx="9906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F4C973-BEB1-4E78-A4D8-69EFF874ACF5}"/>
              </a:ext>
            </a:extLst>
          </p:cNvPr>
          <p:cNvCxnSpPr/>
          <p:nvPr/>
        </p:nvCxnSpPr>
        <p:spPr>
          <a:xfrm flipH="1" flipV="1">
            <a:off x="2514600" y="2705100"/>
            <a:ext cx="990600" cy="14478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80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7746F8-93F9-49FA-8154-9294DAC1BEE2}"/>
              </a:ext>
            </a:extLst>
          </p:cNvPr>
          <p:cNvSpPr/>
          <p:nvPr/>
        </p:nvSpPr>
        <p:spPr>
          <a:xfrm>
            <a:off x="304800" y="952500"/>
            <a:ext cx="8458200" cy="12192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13F972-EEBE-44DC-A05B-602F0738C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21D42-EA2B-4DEA-8AE2-6D01D35F4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noProof="0" dirty="0"/>
              <a:t>Concerned with </a:t>
            </a:r>
            <a:r>
              <a:rPr lang="en-US" sz="2400" i="1" noProof="0" dirty="0"/>
              <a:t>ability to protect data and information from unauthorized access while still providing access to people/systems that are authorized</a:t>
            </a:r>
          </a:p>
          <a:p>
            <a:endParaRPr lang="en-US" i="1" dirty="0"/>
          </a:p>
          <a:p>
            <a:r>
              <a:rPr lang="en-US" dirty="0"/>
              <a:t>Authenticate actor</a:t>
            </a:r>
          </a:p>
          <a:p>
            <a:pPr lvl="1"/>
            <a:r>
              <a:rPr lang="en-US" i="1" noProof="0" dirty="0"/>
              <a:t>Ok, you are Magnus</a:t>
            </a:r>
          </a:p>
          <a:p>
            <a:r>
              <a:rPr lang="en-US" noProof="0" dirty="0"/>
              <a:t>Authorize actor</a:t>
            </a:r>
          </a:p>
          <a:p>
            <a:pPr lvl="1"/>
            <a:r>
              <a:rPr lang="en-US" i="1" dirty="0"/>
              <a:t>… and you have access to </a:t>
            </a:r>
            <a:br>
              <a:rPr lang="en-US" i="1" dirty="0"/>
            </a:br>
            <a:r>
              <a:rPr lang="en-US" i="1" dirty="0" err="1"/>
              <a:t>SkyCave</a:t>
            </a:r>
            <a:endParaRPr lang="en-US" i="1" noProof="0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7563A-4422-45DF-B4F1-0AA08F0F1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DDE24-079A-421C-8A06-9AD69F6B3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4B311-807C-4805-9CB6-48C1901DE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6D9702A-1D42-4DF3-BF4D-3EB5247A5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00300"/>
            <a:ext cx="3670299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888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A0170-3D70-480D-B477-CE5D22236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(Side Note)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1344F-E8E8-4E83-8372-34AE136E1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 basic access authentication (Wikipedia)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Java has library</a:t>
            </a:r>
            <a:br>
              <a:rPr lang="en-US" dirty="0"/>
            </a:br>
            <a:r>
              <a:rPr lang="en-US" dirty="0"/>
              <a:t>support for Base64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B68822-FCA2-41A8-AA26-A509308C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AA787-5448-46AD-9093-EA96366D1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FD28A-73AE-442C-B234-12545F4C2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B822BD-2B23-46FE-AC23-33834E49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85901"/>
            <a:ext cx="6365436" cy="15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C46212-0482-4157-9EFE-D9CFCFEFA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880" y="3079805"/>
            <a:ext cx="5123720" cy="25208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6410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51000-81D4-4721-8EF2-8DA1C9044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finally get Access Token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4FD94-3E4E-4068-B971-8D5E9B5B9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reply of the POST /token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token embody </a:t>
            </a:r>
            <a:r>
              <a:rPr lang="en-US" b="1" i="1" dirty="0"/>
              <a:t>This user is authorized</a:t>
            </a:r>
            <a:r>
              <a:rPr lang="en-US" dirty="0"/>
              <a:t> and must be presented to all future calls to the Protected Resource</a:t>
            </a:r>
          </a:p>
          <a:p>
            <a:r>
              <a:rPr lang="en-US" dirty="0"/>
              <a:t>That is, ‘Client’ must cache this token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3A542-74B1-4871-AAD9-FB91C7B61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0A066-5A5F-4F4B-9859-234DDEAD6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80B4B-5811-45B1-B831-C453D9AF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288F70-C781-4C5D-A460-2656E0BED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028700"/>
            <a:ext cx="2814638" cy="213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10BBF2-2090-47CC-BAB5-5A84BD947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96" y="1790700"/>
            <a:ext cx="4800601" cy="172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86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3F37D-8F29-4810-830D-7CA19D5C0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Token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50DA6-5A2C-4609-ACDC-BB9E7DBCF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 is, all future calls to protected resource are like: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I.e. a </a:t>
            </a:r>
            <a:r>
              <a:rPr lang="en-US" i="1" dirty="0"/>
              <a:t>bearer token </a:t>
            </a:r>
            <a:r>
              <a:rPr lang="en-US" dirty="0"/>
              <a:t>in HTTP terms</a:t>
            </a:r>
          </a:p>
          <a:p>
            <a:pPr lvl="1"/>
            <a:r>
              <a:rPr lang="en-US" dirty="0"/>
              <a:t>‘the bearer of this token has access to…’</a:t>
            </a:r>
          </a:p>
          <a:p>
            <a:pPr lvl="1"/>
            <a:r>
              <a:rPr lang="en-US" dirty="0"/>
              <a:t>Like the card employees carry with </a:t>
            </a:r>
            <a:br>
              <a:rPr lang="en-US" dirty="0"/>
            </a:br>
            <a:r>
              <a:rPr lang="en-US" dirty="0"/>
              <a:t>them inside company buildings…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DEC00-989E-41E2-ABAD-953E022CC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E3813-E2BD-4285-8B8B-B3139161B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832D2-24BE-490A-BF4A-6161D35E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21258E-BC1E-40EE-954D-93132D424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562100"/>
            <a:ext cx="4295775" cy="1038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7AC590-30AC-471F-9294-D8BCE8A9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436" y="3532982"/>
            <a:ext cx="3038424" cy="20166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1772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0625B-8B4E-4317-94BC-5151021FE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Access Token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A588A-647C-4DBD-AD98-0ADA4963C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access token is just a unique, opaque, bitstring</a:t>
            </a:r>
          </a:p>
          <a:p>
            <a:r>
              <a:rPr lang="en-US" dirty="0"/>
              <a:t>But returned answer may include a lot of more info</a:t>
            </a:r>
          </a:p>
          <a:p>
            <a:pPr lvl="1"/>
            <a:r>
              <a:rPr lang="en-US" dirty="0"/>
              <a:t>Scope, expiration time, refresh token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Or you can encode info in the token itself</a:t>
            </a:r>
          </a:p>
          <a:p>
            <a:pPr lvl="1"/>
            <a:r>
              <a:rPr lang="en-US" dirty="0"/>
              <a:t>JSON Web Token (JWT)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D8EE8-4AF7-4CA5-AACA-3D01AFF9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45F71-AB50-497B-9866-29E77937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116A4-34D4-4A87-B867-035A5F0BE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91F129-B31F-40BE-B271-F009F1E62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2324100"/>
            <a:ext cx="4800601" cy="17208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BDE5FA-3940-4CB3-850F-46711821C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770120"/>
            <a:ext cx="6486525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53E98-9817-481E-9FA9-61EB985B5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Protected Resource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33187-69B4-41A9-B29F-D49A71064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the PR receives the token in </a:t>
            </a:r>
            <a:r>
              <a:rPr lang="en-US" i="1" dirty="0"/>
              <a:t>each request</a:t>
            </a:r>
          </a:p>
          <a:p>
            <a:pPr lvl="1"/>
            <a:r>
              <a:rPr lang="en-US" dirty="0"/>
              <a:t>Must of course verify that it is a valid token!</a:t>
            </a:r>
          </a:p>
          <a:p>
            <a:pPr lvl="1"/>
            <a:r>
              <a:rPr lang="en-US" dirty="0"/>
              <a:t>And cache it to speed things upon on next requests…</a:t>
            </a:r>
          </a:p>
          <a:p>
            <a:pPr lvl="1"/>
            <a:r>
              <a:rPr lang="en-US" dirty="0"/>
              <a:t>May also include </a:t>
            </a:r>
            <a:r>
              <a:rPr lang="en-US" i="1" dirty="0"/>
              <a:t>scopes</a:t>
            </a:r>
            <a:r>
              <a:rPr lang="en-US" dirty="0"/>
              <a:t>, that is limit access to certain resources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2B77C-7057-4E82-AEC7-D144ECA1F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E7156-0E18-46EF-9918-5AA40FB85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F7025-CE7A-4371-B26C-EC6D95E0B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E61061-2B32-43DA-861C-FC5BFE74F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857500"/>
            <a:ext cx="6348391" cy="17859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328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30B5F-EF3B-4EC8-8693-22C43CB6F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Phew…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A446E-CC73-4B5C-8503-E44E47335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process to get the access token is a </a:t>
            </a:r>
            <a:r>
              <a:rPr lang="en-US" i="1" dirty="0"/>
              <a:t>two step</a:t>
            </a:r>
            <a:r>
              <a:rPr lang="en-US" dirty="0"/>
              <a:t> protocol</a:t>
            </a:r>
          </a:p>
          <a:p>
            <a:pPr lvl="1"/>
            <a:r>
              <a:rPr lang="en-US" dirty="0"/>
              <a:t>1. Get the one-time authorization code </a:t>
            </a:r>
          </a:p>
          <a:p>
            <a:pPr lvl="2"/>
            <a:r>
              <a:rPr lang="en-US" dirty="0"/>
              <a:t>GET /authorize</a:t>
            </a:r>
          </a:p>
          <a:p>
            <a:pPr lvl="1"/>
            <a:r>
              <a:rPr lang="en-US" dirty="0"/>
              <a:t>2. Use client credentials + authorization code to get access token</a:t>
            </a:r>
          </a:p>
          <a:p>
            <a:pPr lvl="2"/>
            <a:r>
              <a:rPr lang="en-US" dirty="0"/>
              <a:t>POST /token</a:t>
            </a:r>
          </a:p>
          <a:p>
            <a:pPr lvl="2"/>
            <a:endParaRPr lang="en-US" dirty="0"/>
          </a:p>
          <a:p>
            <a:r>
              <a:rPr lang="en-US" dirty="0"/>
              <a:t>Once the access token is provided the </a:t>
            </a:r>
            <a:r>
              <a:rPr lang="en-US" dirty="0" err="1"/>
              <a:t>AuthSvr</a:t>
            </a:r>
            <a:r>
              <a:rPr lang="en-US" dirty="0"/>
              <a:t> is not involved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AAD1-D06E-4F61-8E27-18505C6D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4BA96-6219-4CBD-9D5B-9B217773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1AC1A-70BB-463A-90FB-B4B285FE3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02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0504F-72AE-4001-8946-FA714D86E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Separation of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5B937-8769-4D23-AD5D-9022EFCB8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that the client does not care how the </a:t>
            </a:r>
            <a:r>
              <a:rPr lang="en-US" dirty="0" err="1"/>
              <a:t>AuthSvr</a:t>
            </a:r>
            <a:r>
              <a:rPr lang="en-US" dirty="0"/>
              <a:t> does the authentication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It is fully delegated and the client is not involved</a:t>
            </a:r>
          </a:p>
          <a:p>
            <a:pPr lvl="2"/>
            <a:r>
              <a:rPr lang="en-US" dirty="0"/>
              <a:t>I can change my password and/or enable two-factor authentication</a:t>
            </a:r>
          </a:p>
          <a:p>
            <a:pPr lvl="1"/>
            <a:endParaRPr lang="en-US" i="1" dirty="0"/>
          </a:p>
          <a:p>
            <a:pPr lvl="1"/>
            <a:r>
              <a:rPr lang="en-US" i="1" dirty="0"/>
              <a:t>Loose coupling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CB6D0-6E88-4A0A-8822-4A953EFD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7138A-C61E-4DAC-B4EB-79059803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68D65-56A3-4B68-9766-1D20479FA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23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B8325-5065-4B51-A038-7B801A4061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Validating the Access Token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4E998-0CCB-40FC-B555-AB635C591F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Protected Resource’s view</a:t>
            </a:r>
          </a:p>
        </p:txBody>
      </p:sp>
    </p:spTree>
    <p:extLst>
      <p:ext uri="{BB962C8B-B14F-4D97-AF65-F5344CB8AC3E}">
        <p14:creationId xmlns:p14="http://schemas.microsoft.com/office/powerpoint/2010/main" val="1946602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8CA3E-34A5-48FD-9F2D-2A209B376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83639-5C97-45E2-8F82-4EE8AB450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52500"/>
            <a:ext cx="5334000" cy="4318000"/>
          </a:xfrm>
        </p:spPr>
        <p:txBody>
          <a:bodyPr/>
          <a:lstStyle/>
          <a:p>
            <a:r>
              <a:rPr lang="en-US" dirty="0"/>
              <a:t>The PR is requested with an access token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how does the PR know that it is valid? And that it represents user A and not user B?</a:t>
            </a:r>
          </a:p>
          <a:p>
            <a:pPr lvl="1"/>
            <a:r>
              <a:rPr lang="en-US" dirty="0"/>
              <a:t>And what scopes have the user rights to access?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B2E32-EAC3-4DE0-B3EB-58990B8D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19E54-A83C-4963-A8BE-20AA6AF0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8A86E-5CC7-4EAE-AF20-25522D51D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EC532E-D866-4A8E-85B6-5D5CAF0AD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19275"/>
            <a:ext cx="4295775" cy="1038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9AF426-2109-4AE1-844D-32E573067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900" y="910801"/>
            <a:ext cx="3238500" cy="2552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6087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5569C-EA9A-4679-B9D2-36EA4F368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32709-D562-410F-8F56-9A738DE4D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simplest and often not possible solution…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Obviously not relevant if we are using Google as </a:t>
            </a:r>
            <a:r>
              <a:rPr lang="en-US" dirty="0" err="1"/>
              <a:t>AuthSvr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The other solution</a:t>
            </a:r>
          </a:p>
          <a:p>
            <a:pPr lvl="1"/>
            <a:r>
              <a:rPr lang="en-US" i="1" dirty="0"/>
              <a:t>The inspection protocol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FE10A-E7E5-49CE-A0D3-36817FEC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B2903-57EA-4392-BE92-E180C77B5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6C890-E8DE-4960-8C22-515E66C4E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9A3B35-4C85-482F-A820-183E9D333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962" y="1562100"/>
            <a:ext cx="6619875" cy="476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74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8AC98-BFAA-4AA9-BDBD-658594E87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Backyard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A10DF-D7A8-4407-BA97-46A73E0BD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register credentials</a:t>
            </a:r>
            <a:br>
              <a:rPr lang="en-US" dirty="0"/>
            </a:br>
            <a:r>
              <a:rPr lang="en-US" dirty="0"/>
              <a:t>in the course subscription</a:t>
            </a:r>
            <a:br>
              <a:rPr lang="en-US" dirty="0"/>
            </a:br>
            <a:r>
              <a:rPr lang="en-US" dirty="0"/>
              <a:t>service…</a:t>
            </a:r>
          </a:p>
          <a:p>
            <a:pPr lvl="1"/>
            <a:r>
              <a:rPr lang="en-US" dirty="0"/>
              <a:t>‘Authenticate’</a:t>
            </a:r>
          </a:p>
          <a:p>
            <a:endParaRPr lang="en-US" dirty="0"/>
          </a:p>
          <a:p>
            <a:r>
              <a:rPr lang="en-US" dirty="0"/>
              <a:t>The daemon asks it during</a:t>
            </a:r>
            <a:br>
              <a:rPr lang="en-US" dirty="0"/>
            </a:br>
            <a:r>
              <a:rPr lang="en-US" dirty="0"/>
              <a:t>cave login</a:t>
            </a:r>
          </a:p>
          <a:p>
            <a:pPr lvl="1"/>
            <a:r>
              <a:rPr lang="en-US" dirty="0"/>
              <a:t>‘Authorize’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36222-E6FE-4817-A637-42139EDC0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0775C-24C1-4E42-AE74-2AB99BC8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FA827-D191-47BE-9321-38E882167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3B692D-1BBA-49C2-92BC-6AD38EA66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381" y="941281"/>
            <a:ext cx="4036179" cy="20794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F9DB69-9B05-418A-9577-CD2BC7F58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621" y="3326153"/>
            <a:ext cx="4181475" cy="11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55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8D267-8E44-41A3-B2A2-1D6AF7F49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Introspection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1524B-1BAC-4E44-BC92-CF073DDBA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AuthSvr</a:t>
            </a:r>
            <a:r>
              <a:rPr lang="en-US" dirty="0"/>
              <a:t> provides the ability to validate the token</a:t>
            </a:r>
          </a:p>
          <a:p>
            <a:pPr lvl="1"/>
            <a:r>
              <a:rPr lang="en-US" dirty="0"/>
              <a:t>Is this token valid? What is the resource owner involved?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Again, this client must have been registered and present its credentials  , and of course also present the token, that must be validated…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4F037-66B2-4241-999B-DB2A6AAAC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2782F-69A4-4CE5-B84D-18230BAE0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076B0-925A-41FE-A5EF-1523DD00C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54685F-EA82-48FC-B546-B82B5CF4E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66900"/>
            <a:ext cx="5905500" cy="1609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A58F27F-889B-4530-A077-23017B5890B7}"/>
              </a:ext>
            </a:extLst>
          </p:cNvPr>
          <p:cNvCxnSpPr>
            <a:cxnSpLocks/>
          </p:cNvCxnSpPr>
          <p:nvPr/>
        </p:nvCxnSpPr>
        <p:spPr>
          <a:xfrm flipV="1">
            <a:off x="2743200" y="3086100"/>
            <a:ext cx="1295400" cy="11430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2428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338CD-80C1-4031-AC74-7896A680A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Introspection Reply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AB4CE-04F0-409C-B413-1E5982C1F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Reply is a description of the token</a:t>
            </a:r>
          </a:p>
          <a:p>
            <a:pPr lvl="1"/>
            <a:r>
              <a:rPr lang="en-US" dirty="0"/>
              <a:t>Actually a </a:t>
            </a:r>
            <a:r>
              <a:rPr lang="en-US" dirty="0" err="1"/>
              <a:t>JavaWebToken</a:t>
            </a:r>
            <a:r>
              <a:rPr lang="en-US" dirty="0"/>
              <a:t>, JWT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Or you get 401 UNAUTHORIZED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83C5E-D77F-454A-B5E5-618EA7ADD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1A766-91FC-407A-945A-25065EEF5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5A9EC-2EA4-4CE4-A3AD-97CA9417E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0F1937-7932-4DAA-A787-531A1F8C4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90700"/>
            <a:ext cx="3238500" cy="2619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778439-751B-498C-BA1D-68D218F69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954" y="1409171"/>
            <a:ext cx="3513046" cy="358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987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2A60B-0B30-44D2-9F6D-2A24C200A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Downstream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20C25-C90C-49CC-8923-0BEB7A023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inspection protocol is essential in a microservice context…</a:t>
            </a:r>
          </a:p>
          <a:p>
            <a:pPr lvl="1"/>
            <a:r>
              <a:rPr lang="en-US" dirty="0"/>
              <a:t>A ‘front’ service may pass the access token on to a downstream service</a:t>
            </a:r>
          </a:p>
          <a:p>
            <a:pPr lvl="2"/>
            <a:r>
              <a:rPr lang="en-US" dirty="0"/>
              <a:t>Which needs to verify the request is secure to perform</a:t>
            </a:r>
          </a:p>
          <a:p>
            <a:pPr lvl="1"/>
            <a:r>
              <a:rPr lang="en-US" dirty="0"/>
              <a:t>It can therefore always contact the </a:t>
            </a:r>
            <a:r>
              <a:rPr lang="en-US" dirty="0" err="1"/>
              <a:t>AuthSvr</a:t>
            </a:r>
            <a:r>
              <a:rPr lang="en-US" dirty="0"/>
              <a:t> to verify the received token (and cache it for further requests).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A570B-D598-48C0-8ECD-5BFB5CFF3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2A289-5EA2-4B20-A240-B18C1CE4B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F9F7F-F374-478A-9608-FBEF1A8C3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EC64C7-DCAC-4D64-BF5F-F07087F7D663}"/>
              </a:ext>
            </a:extLst>
          </p:cNvPr>
          <p:cNvSpPr/>
          <p:nvPr/>
        </p:nvSpPr>
        <p:spPr>
          <a:xfrm>
            <a:off x="3733800" y="3695700"/>
            <a:ext cx="1371600" cy="6858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Daemon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17E660-1499-4133-B15B-21DC3365E895}"/>
              </a:ext>
            </a:extLst>
          </p:cNvPr>
          <p:cNvSpPr/>
          <p:nvPr/>
        </p:nvSpPr>
        <p:spPr>
          <a:xfrm>
            <a:off x="6477000" y="3695700"/>
            <a:ext cx="1676400" cy="6858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Cave Service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AF16F3-3FD8-4C4C-88BC-6336920F42B4}"/>
              </a:ext>
            </a:extLst>
          </p:cNvPr>
          <p:cNvCxnSpPr>
            <a:cxnSpLocks/>
            <a:stCxn id="8" idx="1"/>
            <a:endCxn id="7" idx="3"/>
          </p:cNvCxnSpPr>
          <p:nvPr/>
        </p:nvCxnSpPr>
        <p:spPr>
          <a:xfrm flipH="1">
            <a:off x="5105400" y="4038600"/>
            <a:ext cx="1371600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04B2B02-7C5C-4FA8-8899-E7D6E3FA7CE9}"/>
              </a:ext>
            </a:extLst>
          </p:cNvPr>
          <p:cNvSpPr/>
          <p:nvPr/>
        </p:nvSpPr>
        <p:spPr>
          <a:xfrm>
            <a:off x="914400" y="3695700"/>
            <a:ext cx="1676400" cy="6858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Cmd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D8D346-1C68-4A8D-AC54-836BEDB1817B}"/>
              </a:ext>
            </a:extLst>
          </p:cNvPr>
          <p:cNvCxnSpPr>
            <a:cxnSpLocks/>
            <a:stCxn id="7" idx="1"/>
            <a:endCxn id="10" idx="3"/>
          </p:cNvCxnSpPr>
          <p:nvPr/>
        </p:nvCxnSpPr>
        <p:spPr>
          <a:xfrm flipH="1">
            <a:off x="2590800" y="4038600"/>
            <a:ext cx="1143000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C8D959F-E8BC-46F8-8C38-85558303FD2F}"/>
              </a:ext>
            </a:extLst>
          </p:cNvPr>
          <p:cNvSpPr/>
          <p:nvPr/>
        </p:nvSpPr>
        <p:spPr>
          <a:xfrm>
            <a:off x="3657600" y="4533899"/>
            <a:ext cx="1371600" cy="53339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Magnus is Authorized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98048C-3248-4ADB-A963-5F018F7E4211}"/>
              </a:ext>
            </a:extLst>
          </p:cNvPr>
          <p:cNvSpPr/>
          <p:nvPr/>
        </p:nvSpPr>
        <p:spPr>
          <a:xfrm>
            <a:off x="6629400" y="4495801"/>
            <a:ext cx="1371600" cy="5333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Magnus is Authorized???</a:t>
            </a:r>
          </a:p>
        </p:txBody>
      </p:sp>
    </p:spTree>
    <p:extLst>
      <p:ext uri="{BB962C8B-B14F-4D97-AF65-F5344CB8AC3E}">
        <p14:creationId xmlns:p14="http://schemas.microsoft.com/office/powerpoint/2010/main" val="2885118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B80FE-F43A-4034-80EF-7C9EFEC230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SkyCave</a:t>
            </a:r>
            <a:r>
              <a:rPr lang="en-US" dirty="0"/>
              <a:t> Adaption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159274-1F45-4D20-8ACD-67510A7AAB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77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5A82B-5276-49FC-947C-07A2B2CC7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SkyCave</a:t>
            </a:r>
            <a:r>
              <a:rPr lang="en-US" dirty="0"/>
              <a:t> Simplifications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F6901-B13F-4D11-A4F1-FBC98C78F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SkyCave</a:t>
            </a:r>
            <a:r>
              <a:rPr lang="en-US" dirty="0"/>
              <a:t> is not a web based system, but Broker based</a:t>
            </a:r>
          </a:p>
          <a:p>
            <a:pPr lvl="1"/>
            <a:r>
              <a:rPr lang="en-US" dirty="0"/>
              <a:t>Redirects and stuff do not apply</a:t>
            </a:r>
          </a:p>
          <a:p>
            <a:r>
              <a:rPr lang="en-US" dirty="0" err="1"/>
              <a:t>SkyCave</a:t>
            </a:r>
            <a:r>
              <a:rPr lang="en-US" dirty="0"/>
              <a:t> is (already) a legacy system</a:t>
            </a:r>
          </a:p>
          <a:p>
            <a:pPr lvl="1"/>
            <a:r>
              <a:rPr lang="en-US" dirty="0"/>
              <a:t>The ‘daemon’ is the ‘API Gateway’ = single point of entry</a:t>
            </a:r>
          </a:p>
          <a:p>
            <a:pPr lvl="1"/>
            <a:r>
              <a:rPr lang="en-US" dirty="0"/>
              <a:t>That is, the client </a:t>
            </a:r>
            <a:r>
              <a:rPr lang="en-US" i="1" dirty="0"/>
              <a:t>does send credentials</a:t>
            </a:r>
            <a:r>
              <a:rPr lang="en-US" dirty="0"/>
              <a:t> to the daemon</a:t>
            </a:r>
          </a:p>
          <a:p>
            <a:pPr lvl="1"/>
            <a:endParaRPr lang="en-US" dirty="0"/>
          </a:p>
          <a:p>
            <a:r>
              <a:rPr lang="en-US" dirty="0"/>
              <a:t>Design decision:</a:t>
            </a:r>
          </a:p>
          <a:p>
            <a:pPr lvl="1"/>
            <a:r>
              <a:rPr lang="en-US" dirty="0"/>
              <a:t>Keep the present centralized design</a:t>
            </a:r>
          </a:p>
          <a:p>
            <a:pPr lvl="2"/>
            <a:r>
              <a:rPr lang="en-US" dirty="0"/>
              <a:t>Client sends credentials to daemon</a:t>
            </a:r>
          </a:p>
          <a:p>
            <a:pPr lvl="2"/>
            <a:r>
              <a:rPr lang="en-US" dirty="0"/>
              <a:t>Daemon asks subscription service (</a:t>
            </a:r>
            <a:r>
              <a:rPr lang="en-US" dirty="0" err="1"/>
              <a:t>AuthSvr</a:t>
            </a:r>
            <a:r>
              <a:rPr lang="en-US" dirty="0"/>
              <a:t>) to authorize</a:t>
            </a:r>
          </a:p>
          <a:p>
            <a:pPr lvl="1"/>
            <a:r>
              <a:rPr lang="en-US" dirty="0"/>
              <a:t>Refactoring to a more correct design pending </a:t>
            </a:r>
            <a:r>
              <a:rPr lang="en-US" dirty="0">
                <a:sym typeface="Wingdings" panose="05000000000000000000" pitchFamily="2" charset="2"/>
              </a:rPr>
              <a:t> …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0874E-1645-4E25-8523-83BC4069A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5B976-3DB1-4B0D-A2D0-728835950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75B14-1B3A-4E15-BDFE-662C496E5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600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AA5861-8D5F-4070-9BC0-1491EDF4FFC2}"/>
              </a:ext>
            </a:extLst>
          </p:cNvPr>
          <p:cNvSpPr/>
          <p:nvPr/>
        </p:nvSpPr>
        <p:spPr>
          <a:xfrm>
            <a:off x="4114800" y="2171700"/>
            <a:ext cx="2590800" cy="3810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5A82B-5276-49FC-947C-07A2B2CC7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SkyCave</a:t>
            </a:r>
            <a:r>
              <a:rPr lang="en-US" dirty="0"/>
              <a:t> Simplifications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F6901-B13F-4D11-A4F1-FBC98C78F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Simplifications</a:t>
            </a:r>
          </a:p>
          <a:p>
            <a:pPr lvl="1"/>
            <a:r>
              <a:rPr lang="en-US" dirty="0"/>
              <a:t>GET /authorize		Forward to </a:t>
            </a:r>
            <a:r>
              <a:rPr lang="en-US" dirty="0" err="1"/>
              <a:t>AuthServer</a:t>
            </a:r>
            <a:r>
              <a:rPr lang="en-US" dirty="0"/>
              <a:t> (auth token)</a:t>
            </a:r>
          </a:p>
          <a:p>
            <a:pPr lvl="1"/>
            <a:r>
              <a:rPr lang="en-US" dirty="0"/>
              <a:t>POST /token		Create and return Access Token</a:t>
            </a:r>
          </a:p>
          <a:p>
            <a:r>
              <a:rPr lang="en-US" dirty="0"/>
              <a:t>.. Is replaced by a single ‘</a:t>
            </a:r>
            <a:r>
              <a:rPr lang="en-US" b="1" dirty="0"/>
              <a:t>POST /authorize</a:t>
            </a:r>
            <a:r>
              <a:rPr lang="en-US" dirty="0"/>
              <a:t>’ to the </a:t>
            </a:r>
            <a:r>
              <a:rPr lang="en-US" dirty="0" err="1"/>
              <a:t>AuthSrv</a:t>
            </a:r>
            <a:r>
              <a:rPr lang="en-US" dirty="0"/>
              <a:t> </a:t>
            </a:r>
            <a:r>
              <a:rPr lang="en-US" b="1" dirty="0"/>
              <a:t>that provides the access token right away</a:t>
            </a:r>
            <a:endParaRPr lang="en-US" dirty="0"/>
          </a:p>
          <a:p>
            <a:pPr lvl="1"/>
            <a:r>
              <a:rPr lang="en-US" dirty="0"/>
              <a:t>Simplifies design (and your work </a:t>
            </a:r>
            <a:r>
              <a:rPr lang="en-US" dirty="0">
                <a:sym typeface="Wingdings" panose="05000000000000000000" pitchFamily="2" charset="2"/>
              </a:rPr>
              <a:t>)</a:t>
            </a:r>
          </a:p>
          <a:p>
            <a:r>
              <a:rPr lang="en-US" dirty="0">
                <a:sym typeface="Wingdings" panose="05000000000000000000" pitchFamily="2" charset="2"/>
              </a:rPr>
              <a:t>Java Connector Equivalent:</a:t>
            </a:r>
            <a:endParaRPr lang="en-US" dirty="0"/>
          </a:p>
          <a:p>
            <a:pPr lvl="1"/>
            <a:r>
              <a:rPr lang="en-US" dirty="0" err="1"/>
              <a:t>subscriptionService.authorize</a:t>
            </a:r>
            <a:r>
              <a:rPr lang="en-US" dirty="0"/>
              <a:t>(</a:t>
            </a:r>
            <a:r>
              <a:rPr lang="en-US" dirty="0" err="1"/>
              <a:t>loginName</a:t>
            </a:r>
            <a:r>
              <a:rPr lang="en-US" dirty="0"/>
              <a:t>, </a:t>
            </a:r>
            <a:r>
              <a:rPr lang="en-US" dirty="0" err="1"/>
              <a:t>pwd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Which returns a </a:t>
            </a:r>
            <a:r>
              <a:rPr lang="en-US" dirty="0" err="1"/>
              <a:t>subscriptionRecord</a:t>
            </a:r>
            <a:r>
              <a:rPr lang="en-US" dirty="0"/>
              <a:t> with</a:t>
            </a:r>
          </a:p>
          <a:p>
            <a:pPr lvl="3"/>
            <a:r>
              <a:rPr lang="en-US" dirty="0" err="1"/>
              <a:t>getStatusCode</a:t>
            </a:r>
            <a:r>
              <a:rPr lang="en-US" dirty="0"/>
              <a:t>() = 200 or 401</a:t>
            </a:r>
          </a:p>
          <a:p>
            <a:pPr lvl="3"/>
            <a:r>
              <a:rPr lang="en-US" dirty="0" err="1"/>
              <a:t>getAccessToken</a:t>
            </a:r>
            <a:r>
              <a:rPr lang="en-US" dirty="0"/>
              <a:t> = “OAuth access token”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0874E-1645-4E25-8523-83BC4069A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5B976-3DB1-4B0D-A2D0-728835950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75B14-1B3A-4E15-BDFE-662C496E5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EAEEB5-E447-47BD-947C-263A73135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5028222"/>
            <a:ext cx="6629400" cy="52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38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B581A-4C38-4864-8E7A-84EF8F847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DF1E4-CF09-4B68-938E-31BF3F441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8A60F-1676-4602-BD7B-E06973B41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D0F1C-995C-41E0-B8FB-F52D34ED2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901C5-9D60-4F90-8363-F77E49CA3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5F0F1E-0118-4607-8C7A-A95245CF7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32" y="585330"/>
            <a:ext cx="3245937" cy="4698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17F500-366B-4DE3-9E33-B6CD4CFAE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072" y="1028700"/>
            <a:ext cx="4162425" cy="3152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289113-D12E-4744-8766-AE737FBC9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4629150"/>
            <a:ext cx="2038350" cy="266700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20D48F-07B7-4471-834D-4E4CC2FC35A6}"/>
              </a:ext>
            </a:extLst>
          </p:cNvPr>
          <p:cNvCxnSpPr/>
          <p:nvPr/>
        </p:nvCxnSpPr>
        <p:spPr>
          <a:xfrm>
            <a:off x="3048000" y="1485900"/>
            <a:ext cx="1882233" cy="320040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0002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DBA68-D364-400A-B44A-723DE5762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a look 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057B6-2332-4439-A507-E48423478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a few learning tests in: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E09F3-A411-484A-8EA8-FD3B159DF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85F54-0352-4559-B209-69A497F46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A2190-F597-4EAD-91FE-F54FEDCF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A23755-3F6F-47D2-B45B-BCA724347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075" y="1333500"/>
            <a:ext cx="3362325" cy="3581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7B1C8E0-1A2D-43EA-8F6E-DB3E3182F57A}"/>
              </a:ext>
            </a:extLst>
          </p:cNvPr>
          <p:cNvSpPr/>
          <p:nvPr/>
        </p:nvSpPr>
        <p:spPr>
          <a:xfrm>
            <a:off x="6015038" y="3962400"/>
            <a:ext cx="20574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971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D2C4E-C804-469C-902C-91D80D16C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478F6-2EBA-45A7-8D3C-249B98669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access tokens are issued upon </a:t>
            </a:r>
            <a:r>
              <a:rPr lang="en-US" i="1" dirty="0"/>
              <a:t>each /authorize call</a:t>
            </a:r>
          </a:p>
          <a:p>
            <a:pPr lvl="1"/>
            <a:r>
              <a:rPr lang="en-US" dirty="0"/>
              <a:t>Access token must be presented to each call to a protected resource</a:t>
            </a:r>
          </a:p>
          <a:p>
            <a:pPr lvl="2"/>
            <a:r>
              <a:rPr lang="en-US" dirty="0"/>
              <a:t>It is actually a ‘session id’, identifying the current session a given player has within the cave…</a:t>
            </a:r>
          </a:p>
          <a:p>
            <a:pPr lvl="2"/>
            <a:r>
              <a:rPr lang="en-US" dirty="0"/>
              <a:t>Thus, it is presented to each ‘</a:t>
            </a:r>
            <a:r>
              <a:rPr lang="en-US" dirty="0" err="1"/>
              <a:t>cmd</a:t>
            </a:r>
            <a:r>
              <a:rPr lang="en-US" dirty="0"/>
              <a:t> – daemon’ interaction</a:t>
            </a:r>
          </a:p>
          <a:p>
            <a:pPr lvl="3"/>
            <a:r>
              <a:rPr lang="en-US" dirty="0"/>
              <a:t>Daemon is the protected resource, right…</a:t>
            </a:r>
          </a:p>
          <a:p>
            <a:r>
              <a:rPr lang="en-US" dirty="0"/>
              <a:t>Access tokens do not expire in our subscription service</a:t>
            </a:r>
          </a:p>
          <a:p>
            <a:pPr lvl="1"/>
            <a:r>
              <a:rPr lang="en-US" dirty="0"/>
              <a:t>At least for now, maybe in the future…</a:t>
            </a:r>
          </a:p>
          <a:p>
            <a:r>
              <a:rPr lang="en-US" dirty="0"/>
              <a:t>New login =&gt; New Access token</a:t>
            </a:r>
          </a:p>
          <a:p>
            <a:pPr lvl="1"/>
            <a:r>
              <a:rPr lang="en-US" dirty="0"/>
              <a:t>Thereby it mimics a session id; the old access token is invalidated…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09AE6-C2F8-425C-B10E-4AB31D022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11DFC-F425-4C10-B67B-2A9C8BBBB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661DB-C46B-48DA-962E-E2BF1B57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67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D2C4E-C804-469C-902C-91D80D16C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Token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478F6-2EBA-45A7-8D3C-249B98669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Broker Architecture issue</a:t>
            </a:r>
          </a:p>
          <a:p>
            <a:pPr lvl="1"/>
            <a:r>
              <a:rPr lang="en-US" dirty="0"/>
              <a:t>Broker sends requests to an ‘</a:t>
            </a:r>
            <a:r>
              <a:rPr lang="en-US" dirty="0" err="1"/>
              <a:t>objectId</a:t>
            </a:r>
            <a:r>
              <a:rPr lang="en-US" dirty="0"/>
              <a:t>’ and has no token field</a:t>
            </a:r>
          </a:p>
          <a:p>
            <a:pPr lvl="2"/>
            <a:r>
              <a:rPr lang="en-US" dirty="0"/>
              <a:t>But what is the </a:t>
            </a:r>
            <a:r>
              <a:rPr lang="en-US" dirty="0" err="1"/>
              <a:t>objectId</a:t>
            </a:r>
            <a:r>
              <a:rPr lang="en-US" dirty="0"/>
              <a:t>?</a:t>
            </a:r>
          </a:p>
          <a:p>
            <a:pPr lvl="3"/>
            <a:r>
              <a:rPr lang="en-US" dirty="0" err="1"/>
              <a:t>playerId</a:t>
            </a:r>
            <a:r>
              <a:rPr lang="en-US" dirty="0"/>
              <a:t>		identifies 		Magnus</a:t>
            </a:r>
          </a:p>
          <a:p>
            <a:pPr lvl="3"/>
            <a:r>
              <a:rPr lang="en-US" dirty="0" err="1"/>
              <a:t>accessToken</a:t>
            </a:r>
            <a:r>
              <a:rPr lang="en-US" dirty="0"/>
              <a:t>	identifies		Magnus’ authorization</a:t>
            </a:r>
          </a:p>
          <a:p>
            <a:pPr lvl="2"/>
            <a:r>
              <a:rPr lang="en-US" dirty="0"/>
              <a:t>Is it the one? Is it the other?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Design decision</a:t>
            </a:r>
          </a:p>
          <a:p>
            <a:pPr lvl="2"/>
            <a:r>
              <a:rPr lang="en-US" dirty="0" err="1"/>
              <a:t>objectId</a:t>
            </a:r>
            <a:r>
              <a:rPr lang="en-US" dirty="0"/>
              <a:t> is a mangling of </a:t>
            </a:r>
            <a:r>
              <a:rPr lang="en-US" b="1" dirty="0"/>
              <a:t>‘</a:t>
            </a:r>
            <a:r>
              <a:rPr lang="en-US" b="1" dirty="0" err="1"/>
              <a:t>playerId</a:t>
            </a:r>
            <a:r>
              <a:rPr lang="en-US" b="1" dirty="0"/>
              <a:t>##accessToken’</a:t>
            </a:r>
          </a:p>
          <a:p>
            <a:pPr lvl="3"/>
            <a:r>
              <a:rPr lang="en-US" dirty="0"/>
              <a:t>Allows identifying ‘dual login’ handling</a:t>
            </a:r>
          </a:p>
          <a:p>
            <a:pPr lvl="4"/>
            <a:r>
              <a:rPr lang="en-US" dirty="0"/>
              <a:t>That is, two+ clients competing to be ‘Magnus’</a:t>
            </a:r>
          </a:p>
          <a:p>
            <a:pPr lvl="2"/>
            <a:r>
              <a:rPr lang="en-US" dirty="0"/>
              <a:t>Daemon needs both to determine this situation…</a:t>
            </a:r>
          </a:p>
          <a:p>
            <a:pPr lvl="3"/>
            <a:r>
              <a:rPr lang="en-US" dirty="0" err="1"/>
              <a:t>PlayerId</a:t>
            </a:r>
            <a:r>
              <a:rPr lang="en-US" dirty="0"/>
              <a:t> identifies Magnus, token the current session…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09AE6-C2F8-425C-B10E-4AB31D022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11DFC-F425-4C10-B67B-2A9C8BBBB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661DB-C46B-48DA-962E-E2BF1B57F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5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B0623-06A7-46D1-8D5B-AD16BD92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CDD31-CA52-4EEF-9A65-7FF07D19E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 our daemon service must talk to the subscription service to authorize ‘Mathilde’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Simple, right?</a:t>
            </a:r>
          </a:p>
          <a:p>
            <a:pPr lvl="1"/>
            <a:r>
              <a:rPr lang="en-US" dirty="0"/>
              <a:t>Let </a:t>
            </a:r>
            <a:r>
              <a:rPr lang="en-US" dirty="0" err="1"/>
              <a:t>Cmd</a:t>
            </a:r>
            <a:r>
              <a:rPr lang="en-US" dirty="0"/>
              <a:t> send (</a:t>
            </a:r>
            <a:r>
              <a:rPr lang="en-US" dirty="0" err="1"/>
              <a:t>loginName</a:t>
            </a:r>
            <a:r>
              <a:rPr lang="en-US" dirty="0"/>
              <a:t>, password) to Daemon…</a:t>
            </a:r>
          </a:p>
          <a:p>
            <a:pPr lvl="1"/>
            <a:r>
              <a:rPr lang="en-US" dirty="0" err="1"/>
              <a:t>Deamon</a:t>
            </a:r>
            <a:r>
              <a:rPr lang="en-US" dirty="0"/>
              <a:t> sends the (</a:t>
            </a:r>
            <a:r>
              <a:rPr lang="en-US" dirty="0" err="1"/>
              <a:t>loginName</a:t>
            </a:r>
            <a:r>
              <a:rPr lang="en-US" dirty="0"/>
              <a:t>, password) to </a:t>
            </a:r>
            <a:r>
              <a:rPr lang="en-US" dirty="0" err="1"/>
              <a:t>AuthSrv</a:t>
            </a:r>
            <a:r>
              <a:rPr lang="en-US" dirty="0"/>
              <a:t> and get a 200 OK or a 401 UNAUTHORIZED back?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4584B-A13F-4CB3-9A53-EDEFB95F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DA9DD-08F9-43CD-B1AB-AB2CC2A18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FA9ED-283B-4921-AED1-2CCFAC477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C445DD-3817-4D1D-863E-9573EAD2458B}"/>
              </a:ext>
            </a:extLst>
          </p:cNvPr>
          <p:cNvSpPr/>
          <p:nvPr/>
        </p:nvSpPr>
        <p:spPr>
          <a:xfrm>
            <a:off x="3505200" y="2019300"/>
            <a:ext cx="1981200" cy="6858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Daemon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B24E2E-E775-439F-A548-C81C60A8D476}"/>
              </a:ext>
            </a:extLst>
          </p:cNvPr>
          <p:cNvSpPr/>
          <p:nvPr/>
        </p:nvSpPr>
        <p:spPr>
          <a:xfrm>
            <a:off x="6248400" y="2019300"/>
            <a:ext cx="1981200" cy="6858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Auth Server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8ADB411-DEC6-4BEC-B836-9BFC3DA35ADC}"/>
              </a:ext>
            </a:extLst>
          </p:cNvPr>
          <p:cNvCxnSpPr>
            <a:stCxn id="8" idx="1"/>
            <a:endCxn id="7" idx="3"/>
          </p:cNvCxnSpPr>
          <p:nvPr/>
        </p:nvCxnSpPr>
        <p:spPr>
          <a:xfrm flipH="1">
            <a:off x="5486400" y="2362200"/>
            <a:ext cx="762000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FF3B1735-340F-4211-AE7F-6792E02377C0}"/>
              </a:ext>
            </a:extLst>
          </p:cNvPr>
          <p:cNvSpPr/>
          <p:nvPr/>
        </p:nvSpPr>
        <p:spPr>
          <a:xfrm>
            <a:off x="685800" y="2019300"/>
            <a:ext cx="1981200" cy="6858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Cmd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C8B6EBD-3494-4F64-9E64-5EE7682D513F}"/>
              </a:ext>
            </a:extLst>
          </p:cNvPr>
          <p:cNvCxnSpPr>
            <a:cxnSpLocks/>
            <a:stCxn id="7" idx="1"/>
            <a:endCxn id="11" idx="3"/>
          </p:cNvCxnSpPr>
          <p:nvPr/>
        </p:nvCxnSpPr>
        <p:spPr>
          <a:xfrm flipH="1">
            <a:off x="2667000" y="2362200"/>
            <a:ext cx="838200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7302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2303-6318-44EF-B28F-CFF14C3FE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16A97-203E-492E-8C88-5092434DC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Mathilde moves north (with the stub subscription service, which issues tokens like “token#0”)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Note: Not an exercise for you. It is taken care of in the provided code base</a:t>
            </a:r>
          </a:p>
          <a:p>
            <a:pPr lvl="1"/>
            <a:r>
              <a:rPr lang="en-US" dirty="0"/>
              <a:t>Just to justify the design decision…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0AAC8-1D9A-46FF-A08F-AF9E67AA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F1EA0-0CD6-4D45-9CA6-488A3FDB2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1C90E-0688-42F4-A1B9-F5923E05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4C3060-846E-4D8A-B20D-F5EA47DEF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5195"/>
            <a:ext cx="9144000" cy="102461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62457A-69C1-4F36-9613-6DFA5CC67249}"/>
              </a:ext>
            </a:extLst>
          </p:cNvPr>
          <p:cNvSpPr/>
          <p:nvPr/>
        </p:nvSpPr>
        <p:spPr>
          <a:xfrm>
            <a:off x="6400800" y="2430780"/>
            <a:ext cx="2514600" cy="28885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218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AC119-17BA-47F2-99C6-AA9B9A8E0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/introspect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927D7-1503-46E8-850B-8D0C0820A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Later in the course, you will be </a:t>
            </a:r>
            <a:r>
              <a:rPr lang="en-US" i="1" dirty="0"/>
              <a:t>strangling the daemon…</a:t>
            </a:r>
          </a:p>
          <a:p>
            <a:pPr lvl="1"/>
            <a:r>
              <a:rPr lang="en-US" dirty="0"/>
              <a:t>Migrate from a monolith to a set of microservices</a:t>
            </a:r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Daemon does </a:t>
            </a:r>
            <a:r>
              <a:rPr lang="en-US" i="1" dirty="0"/>
              <a:t>not handle messages in the room</a:t>
            </a:r>
          </a:p>
          <a:p>
            <a:pPr lvl="2"/>
            <a:r>
              <a:rPr lang="en-US" dirty="0"/>
              <a:t>It asks a </a:t>
            </a:r>
            <a:r>
              <a:rPr lang="en-US" dirty="0" err="1"/>
              <a:t>MessageService</a:t>
            </a:r>
            <a:r>
              <a:rPr lang="en-US" dirty="0"/>
              <a:t> to do that on behalf of it</a:t>
            </a:r>
          </a:p>
          <a:p>
            <a:endParaRPr lang="en-US" dirty="0"/>
          </a:p>
          <a:p>
            <a:r>
              <a:rPr lang="en-US" dirty="0"/>
              <a:t>A down stream service that needs to validate token</a:t>
            </a:r>
          </a:p>
          <a:p>
            <a:endParaRPr lang="en-US" dirty="0"/>
          </a:p>
          <a:p>
            <a:r>
              <a:rPr lang="en-US" i="1" dirty="0"/>
              <a:t>But we will return to this later…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6ED7F-FE5F-4253-AD71-CA6BE7F1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6F5DE-0BA5-4880-995E-76EFBE57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DF6CF-6713-403C-AEB7-A2BFD445B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177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54151-F7BE-4C58-9BCC-1B4199D8B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8FA33-2F1F-4774-A86F-22C1B2F61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1F1A-2831-409F-838F-03CD84AC4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B70DE-E57B-4DA3-B9DB-E0F80627E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1F304-496B-4FF5-B421-908F33FC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8CD3DA-81D3-4C4B-AAC6-50EA87BF5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3770"/>
            <a:ext cx="4337217" cy="526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BFBD0B-46A5-4976-8AD4-B2E8CDDBF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385" y="926041"/>
            <a:ext cx="4046451" cy="23300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D5FA89-44E6-406E-AC7F-9A4967FE8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25" y="4152900"/>
            <a:ext cx="2047875" cy="3048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B89F51-E670-4E5A-98E0-33C06CF82F94}"/>
              </a:ext>
            </a:extLst>
          </p:cNvPr>
          <p:cNvSpPr/>
          <p:nvPr/>
        </p:nvSpPr>
        <p:spPr>
          <a:xfrm>
            <a:off x="5257800" y="3543300"/>
            <a:ext cx="2819400" cy="2286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 single token for all services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5B352B-2699-4344-8F58-B94840980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25" y="4152900"/>
            <a:ext cx="2047875" cy="30480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B5908C3-B864-47B6-A72A-6EE49FCE6B33}"/>
              </a:ext>
            </a:extLst>
          </p:cNvPr>
          <p:cNvCxnSpPr>
            <a:endCxn id="13" idx="3"/>
          </p:cNvCxnSpPr>
          <p:nvPr/>
        </p:nvCxnSpPr>
        <p:spPr>
          <a:xfrm>
            <a:off x="6858000" y="4305300"/>
            <a:ext cx="762000" cy="0"/>
          </a:xfrm>
          <a:prstGeom prst="line">
            <a:avLst/>
          </a:prstGeom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E87EE373-ED6C-4A83-9C95-7B1B33BBE206}"/>
              </a:ext>
            </a:extLst>
          </p:cNvPr>
          <p:cNvSpPr/>
          <p:nvPr/>
        </p:nvSpPr>
        <p:spPr>
          <a:xfrm>
            <a:off x="7010400" y="4762500"/>
            <a:ext cx="1295400" cy="2286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56utxf8tqv</a:t>
            </a:r>
          </a:p>
        </p:txBody>
      </p:sp>
    </p:spTree>
    <p:extLst>
      <p:ext uri="{BB962C8B-B14F-4D97-AF65-F5344CB8AC3E}">
        <p14:creationId xmlns:p14="http://schemas.microsoft.com/office/powerpoint/2010/main" val="1203411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615AE-0933-43D7-8A78-A0FEC09CC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02B57-B147-49ED-8287-E60E5CBB3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OAuth 2.0:</a:t>
            </a:r>
          </a:p>
          <a:p>
            <a:pPr lvl="1"/>
            <a:r>
              <a:rPr lang="en-US" dirty="0"/>
              <a:t>A </a:t>
            </a:r>
            <a:r>
              <a:rPr lang="en-US" i="1" dirty="0"/>
              <a:t>protocol</a:t>
            </a:r>
            <a:r>
              <a:rPr lang="en-US" dirty="0"/>
              <a:t> to authorize a client to access a protected resource</a:t>
            </a:r>
          </a:p>
          <a:p>
            <a:pPr lvl="2"/>
            <a:r>
              <a:rPr lang="en-US" dirty="0"/>
              <a:t>Rooted in the HTTP protocol</a:t>
            </a:r>
          </a:p>
          <a:p>
            <a:pPr lvl="1"/>
            <a:r>
              <a:rPr lang="en-US" dirty="0"/>
              <a:t>Without the client knowing the credentials; loose coupling</a:t>
            </a:r>
          </a:p>
          <a:p>
            <a:pPr lvl="1"/>
            <a:r>
              <a:rPr lang="en-US" dirty="0"/>
              <a:t>Parties: Resource owner, Client, </a:t>
            </a:r>
            <a:r>
              <a:rPr lang="en-US" dirty="0" err="1"/>
              <a:t>AuthSvr</a:t>
            </a:r>
            <a:r>
              <a:rPr lang="en-US" dirty="0"/>
              <a:t>, Protected Resource</a:t>
            </a:r>
          </a:p>
          <a:p>
            <a:pPr lvl="1"/>
            <a:r>
              <a:rPr lang="en-US" dirty="0"/>
              <a:t>Central artifact is the </a:t>
            </a:r>
            <a:r>
              <a:rPr lang="en-US" b="1" dirty="0"/>
              <a:t>access token</a:t>
            </a:r>
            <a:endParaRPr lang="en-US" dirty="0"/>
          </a:p>
          <a:p>
            <a:pPr lvl="2"/>
            <a:r>
              <a:rPr lang="en-US" dirty="0"/>
              <a:t>Represents the resource owner when client access protected resource</a:t>
            </a:r>
          </a:p>
          <a:p>
            <a:pPr lvl="2"/>
            <a:r>
              <a:rPr lang="en-US" dirty="0"/>
              <a:t>The protocol outlines how the client receives the token</a:t>
            </a:r>
          </a:p>
          <a:p>
            <a:pPr lvl="1"/>
            <a:r>
              <a:rPr lang="en-US" dirty="0"/>
              <a:t>Any client that receives an access token can verify it using the introspection protocol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8B1C2-566C-4C37-AE89-105A1CA8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C44E2-1BA7-487B-8FB4-43BD6E09F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D88B6-4DF3-4A0B-B76E-01D0CBC6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787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2FFB4-3582-4839-9AA8-FC52361A7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7BACB-28B5-42EB-BB94-522A23D85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MSDO’s </a:t>
            </a:r>
            <a:r>
              <a:rPr lang="en-US" dirty="0" err="1"/>
              <a:t>SkyCave</a:t>
            </a:r>
            <a:r>
              <a:rPr lang="en-US" dirty="0"/>
              <a:t> systems some simplifications have been made</a:t>
            </a:r>
          </a:p>
          <a:p>
            <a:pPr lvl="1"/>
            <a:r>
              <a:rPr lang="en-US" dirty="0"/>
              <a:t>Credentials </a:t>
            </a:r>
            <a:r>
              <a:rPr lang="en-US" i="1" dirty="0"/>
              <a:t>are</a:t>
            </a:r>
            <a:r>
              <a:rPr lang="en-US" dirty="0"/>
              <a:t> sent to the daemon</a:t>
            </a:r>
          </a:p>
          <a:p>
            <a:pPr lvl="1"/>
            <a:r>
              <a:rPr lang="en-US" dirty="0"/>
              <a:t>POST /authorize</a:t>
            </a:r>
          </a:p>
          <a:p>
            <a:pPr lvl="2"/>
            <a:r>
              <a:rPr lang="en-US" dirty="0"/>
              <a:t>Merges the two requests to get the access token</a:t>
            </a:r>
          </a:p>
          <a:p>
            <a:pPr lvl="1"/>
            <a:r>
              <a:rPr lang="en-US" dirty="0"/>
              <a:t>Client – daemon interactions are via the Broker pattern</a:t>
            </a:r>
          </a:p>
          <a:p>
            <a:pPr lvl="2"/>
            <a:r>
              <a:rPr lang="en-US" dirty="0" err="1"/>
              <a:t>objectId</a:t>
            </a:r>
            <a:r>
              <a:rPr lang="en-US" dirty="0"/>
              <a:t> is a merge of (</a:t>
            </a:r>
            <a:r>
              <a:rPr lang="en-US" dirty="0" err="1"/>
              <a:t>playerId</a:t>
            </a:r>
            <a:r>
              <a:rPr lang="en-US" dirty="0"/>
              <a:t>, </a:t>
            </a:r>
            <a:r>
              <a:rPr lang="en-US" dirty="0" err="1"/>
              <a:t>accessToken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Downstream services can verify a token using POST /introspect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80556-DFB4-45E3-98FA-79EDFDE8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3A25C-4AFC-4902-A566-76C93563C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B6088-7F83-449A-9B59-6511C8A8A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29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24865-E5E2-4255-9897-5DCAA70A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MSDO until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3DDAE-266E-4DF2-B0F9-628C23FE3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actually exactly the way the </a:t>
            </a:r>
            <a:r>
              <a:rPr lang="en-US" dirty="0" err="1"/>
              <a:t>SkyCave</a:t>
            </a:r>
            <a:r>
              <a:rPr lang="en-US" dirty="0"/>
              <a:t> system operated up until 2021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daemon would make a </a:t>
            </a:r>
            <a:br>
              <a:rPr lang="en-US" dirty="0"/>
            </a:br>
            <a:r>
              <a:rPr lang="en-US" dirty="0"/>
              <a:t>GET request on </a:t>
            </a:r>
            <a:br>
              <a:rPr lang="en-US" dirty="0"/>
            </a:br>
            <a:r>
              <a:rPr lang="en-US" dirty="0"/>
              <a:t>the subscription service…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35127-6155-4A08-8002-065DAA00B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A228C-58A5-4CD3-8F66-DA6C4E776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40FC1-2867-4BED-92C9-76EDFE53A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13F329-6C5C-4024-BA69-E622F5324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1866900"/>
            <a:ext cx="7896225" cy="781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4A4550-B7A5-41CD-9935-77034ADAF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767" y="2751931"/>
            <a:ext cx="3241245" cy="24526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4995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F288A-3D46-4FD2-A45B-D4393D75A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5EE4A-206C-4981-8602-29F724A02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problem is: </a:t>
            </a:r>
            <a:r>
              <a:rPr lang="en-US" i="1" dirty="0"/>
              <a:t>Now Daemon has your credentials.</a:t>
            </a:r>
            <a:r>
              <a:rPr lang="en-US" dirty="0"/>
              <a:t> It can </a:t>
            </a:r>
            <a:r>
              <a:rPr lang="en-US" i="1" dirty="0"/>
              <a:t>impersonate</a:t>
            </a:r>
            <a:r>
              <a:rPr lang="en-US" dirty="0"/>
              <a:t> you in other contexts.</a:t>
            </a:r>
          </a:p>
          <a:p>
            <a:endParaRPr lang="en-US" dirty="0"/>
          </a:p>
          <a:p>
            <a:r>
              <a:rPr lang="en-US" dirty="0"/>
              <a:t>In a growing web of services, it means your credentials are spread over an ever increasing set of services…</a:t>
            </a:r>
          </a:p>
          <a:p>
            <a:pPr lvl="1"/>
            <a:r>
              <a:rPr lang="en-US" dirty="0"/>
              <a:t>This does not really appear secure, does it?</a:t>
            </a:r>
          </a:p>
          <a:p>
            <a:r>
              <a:rPr lang="en-US" dirty="0"/>
              <a:t>And you have to keep track of credentials for numerous services</a:t>
            </a:r>
          </a:p>
          <a:p>
            <a:pPr lvl="1"/>
            <a:r>
              <a:rPr lang="en-US" dirty="0"/>
              <a:t>Each having their own database of credentials</a:t>
            </a:r>
          </a:p>
          <a:p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C1D34-BAF9-40E9-B35C-C114897F4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FF553-1419-4AE2-82F7-787814E6F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0DEF3-64A0-416E-8D9F-A024A152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8444E-EBDE-4AEB-9AC7-DB951F7EF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A83AE-5E4F-4BA4-8F9C-30ED466E1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Delegate</a:t>
            </a:r>
            <a:r>
              <a:rPr lang="en-US" dirty="0"/>
              <a:t> the authorization to a </a:t>
            </a:r>
            <a:r>
              <a:rPr lang="en-US" dirty="0" err="1"/>
              <a:t>AuthServer</a:t>
            </a:r>
            <a:endParaRPr lang="en-US" dirty="0"/>
          </a:p>
          <a:p>
            <a:pPr lvl="1"/>
            <a:r>
              <a:rPr lang="en-US" dirty="0"/>
              <a:t>I.e. you provide credentials to the </a:t>
            </a:r>
            <a:r>
              <a:rPr lang="en-US" dirty="0" err="1"/>
              <a:t>AuthSrv</a:t>
            </a:r>
            <a:r>
              <a:rPr lang="en-US" dirty="0"/>
              <a:t>, </a:t>
            </a:r>
            <a:r>
              <a:rPr lang="en-US" b="1" dirty="0"/>
              <a:t>not the resource you want to access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AuthSvr</a:t>
            </a:r>
            <a:r>
              <a:rPr lang="en-US" dirty="0"/>
              <a:t> issues an </a:t>
            </a:r>
            <a:r>
              <a:rPr lang="en-US" b="1" dirty="0" err="1"/>
              <a:t>AccessToken</a:t>
            </a:r>
            <a:r>
              <a:rPr lang="en-US" b="1" dirty="0"/>
              <a:t> </a:t>
            </a:r>
            <a:r>
              <a:rPr lang="en-US" dirty="0"/>
              <a:t>that is returned to the client </a:t>
            </a:r>
            <a:r>
              <a:rPr lang="en-US" sz="1600" dirty="0"/>
              <a:t>(if you are authorized, of course)</a:t>
            </a:r>
            <a:endParaRPr lang="en-US" dirty="0"/>
          </a:p>
          <a:p>
            <a:pPr lvl="1"/>
            <a:r>
              <a:rPr lang="en-US" dirty="0"/>
              <a:t>Basically a unique ‘thing’ that states ‘you may use the resource’</a:t>
            </a:r>
          </a:p>
          <a:p>
            <a:r>
              <a:rPr lang="en-US" dirty="0"/>
              <a:t>From now on, all communication client-to-resource includes that token</a:t>
            </a:r>
          </a:p>
          <a:p>
            <a:r>
              <a:rPr lang="en-US" dirty="0"/>
              <a:t>The resource can always verify that the token is valid by requesting the </a:t>
            </a:r>
            <a:r>
              <a:rPr lang="en-US" dirty="0" err="1"/>
              <a:t>AuthSvr</a:t>
            </a:r>
            <a:endParaRPr lang="en-US" dirty="0"/>
          </a:p>
          <a:p>
            <a:r>
              <a:rPr lang="en-US" dirty="0"/>
              <a:t>And – it expires…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FDB35D-2E91-4F81-84E8-82FD93BE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7F1BB-3F6A-43A2-A805-5F8FF6871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4CCB3-02E7-4278-8C8A-771F122BB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48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C2D54-0C85-42BB-8A18-F5626D200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38911A9-81D8-44CC-8D6D-072F2AC7F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733" y="1943100"/>
            <a:ext cx="2314933" cy="27680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D4E0C-95EF-41D2-974A-1D54761F3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E5794-D9E2-411E-B14A-B8C1BB127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9341C-23BD-43C8-B578-544472ACD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3B3362-0849-4EFF-89F3-A7628F735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068" y="978959"/>
            <a:ext cx="2677032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11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3C20E-CF99-4C73-B59B-992272F8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(Privacy)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14A5A-1E72-406B-A6EF-EADA3D4C5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As a sidenote, privacy is quite another quality attributes</a:t>
            </a:r>
          </a:p>
          <a:p>
            <a:pPr lvl="1"/>
            <a:r>
              <a:rPr lang="en-US" dirty="0"/>
              <a:t>If you use Google as </a:t>
            </a:r>
            <a:r>
              <a:rPr lang="en-US" dirty="0" err="1"/>
              <a:t>AuthSrv</a:t>
            </a:r>
            <a:r>
              <a:rPr lang="en-US" dirty="0"/>
              <a:t>, then Google knows exactly which services you access and when…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E0FCA-44B8-4AE0-9C7D-C9E4A16D7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3E11A-2C7A-4DAD-9A95-20AAB255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77896-52E0-436F-AFAF-C95D0C0DB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13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2034</Words>
  <Application>Microsoft Office PowerPoint</Application>
  <PresentationFormat>On-screen Show (16:10)</PresentationFormat>
  <Paragraphs>431</Paragraphs>
  <Slides>44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Microservices and DevOps</vt:lpstr>
      <vt:lpstr>Authorization</vt:lpstr>
      <vt:lpstr>Our Backyard</vt:lpstr>
      <vt:lpstr>Architecturally</vt:lpstr>
      <vt:lpstr>MSDO until 2021</vt:lpstr>
      <vt:lpstr>The Issue</vt:lpstr>
      <vt:lpstr>The Solution</vt:lpstr>
      <vt:lpstr>Example</vt:lpstr>
      <vt:lpstr>(Privacy)</vt:lpstr>
      <vt:lpstr>Authentication</vt:lpstr>
      <vt:lpstr>Terminology</vt:lpstr>
      <vt:lpstr>Exercise</vt:lpstr>
      <vt:lpstr>Helicopter Perspective</vt:lpstr>
      <vt:lpstr>PowerPoint Presentation</vt:lpstr>
      <vt:lpstr>The Details</vt:lpstr>
      <vt:lpstr>Authorization Grant</vt:lpstr>
      <vt:lpstr>Redirect</vt:lpstr>
      <vt:lpstr>Back to client</vt:lpstr>
      <vt:lpstr>Call AuthSrv</vt:lpstr>
      <vt:lpstr>(Side Note)</vt:lpstr>
      <vt:lpstr>To finally get Access Token</vt:lpstr>
      <vt:lpstr>Access Token Use</vt:lpstr>
      <vt:lpstr>The Access Token</vt:lpstr>
      <vt:lpstr>Protected Resource</vt:lpstr>
      <vt:lpstr>Phew…</vt:lpstr>
      <vt:lpstr>Separation of Concerns</vt:lpstr>
      <vt:lpstr>Validating the Access Token</vt:lpstr>
      <vt:lpstr>Issue</vt:lpstr>
      <vt:lpstr>Solutions</vt:lpstr>
      <vt:lpstr>Introspection protocol</vt:lpstr>
      <vt:lpstr>Introspection Reply</vt:lpstr>
      <vt:lpstr>Downstream Usage</vt:lpstr>
      <vt:lpstr>SkyCave Adaption</vt:lpstr>
      <vt:lpstr>SkyCave Simplifications</vt:lpstr>
      <vt:lpstr>SkyCave Simplifications</vt:lpstr>
      <vt:lpstr>Protocol</vt:lpstr>
      <vt:lpstr>Have a look at</vt:lpstr>
      <vt:lpstr>Access Token</vt:lpstr>
      <vt:lpstr>Access Token</vt:lpstr>
      <vt:lpstr>Example</vt:lpstr>
      <vt:lpstr>/introspect</vt:lpstr>
      <vt:lpstr>API</vt:lpstr>
      <vt:lpstr>Summary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155</cp:revision>
  <dcterms:created xsi:type="dcterms:W3CDTF">2006-08-16T00:00:00Z</dcterms:created>
  <dcterms:modified xsi:type="dcterms:W3CDTF">2021-10-28T08:59:30Z</dcterms:modified>
</cp:coreProperties>
</file>